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296" r:id="rId4"/>
    <p:sldId id="297" r:id="rId5"/>
    <p:sldId id="298" r:id="rId6"/>
    <p:sldId id="300" r:id="rId7"/>
    <p:sldId id="301" r:id="rId8"/>
    <p:sldId id="302" r:id="rId9"/>
    <p:sldId id="303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C3CFF5"/>
    <a:srgbClr val="0306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8" autoAdjust="0"/>
    <p:restoredTop sz="94660"/>
  </p:normalViewPr>
  <p:slideViewPr>
    <p:cSldViewPr>
      <p:cViewPr>
        <p:scale>
          <a:sx n="100" d="100"/>
          <a:sy n="100" d="100"/>
        </p:scale>
        <p:origin x="-354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6C90089-28B0-4756-9910-E674598341D8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C0FAE66-60BD-4BDA-A186-A2C50393A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14400" y="2286000"/>
            <a:ext cx="7304088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762000" y="1600200"/>
            <a:ext cx="7620000" cy="682625"/>
          </a:xfrm>
        </p:spPr>
        <p:txBody>
          <a:bodyPr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4150"/>
            <a:ext cx="2895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3415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3DB922-3ECC-4E77-BB57-092F11A63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D485-AF2D-4B1C-A1E3-5EF798F6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D13CD-4690-4494-A37F-505C9D4B2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62484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DB64A-9318-447F-BF50-65BBB8030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0" y="0"/>
          <a:ext cx="9144000" cy="1123950"/>
        </p:xfrm>
        <a:graphic>
          <a:graphicData uri="http://schemas.openxmlformats.org/presentationml/2006/ole">
            <p:oleObj spid="_x0000_s38914" name="Image" r:id="rId3" imgW="10793651" imgH="1498413" progId="">
              <p:embed/>
            </p:oleObj>
          </a:graphicData>
        </a:graphic>
      </p:graphicFrame>
      <p:sp>
        <p:nvSpPr>
          <p:cNvPr id="5" name="Rectangle 18"/>
          <p:cNvSpPr>
            <a:spLocks noChangeArrowheads="1"/>
          </p:cNvSpPr>
          <p:nvPr/>
        </p:nvSpPr>
        <p:spPr bwMode="gray">
          <a:xfrm>
            <a:off x="304800" y="609600"/>
            <a:ext cx="8839200" cy="5334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gray">
          <a:xfrm>
            <a:off x="9525" y="1114425"/>
            <a:ext cx="9144000" cy="762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3" descr="X:\Spring_2007\thesis\Others\gifs\final_anim_stc_husky_1s.gif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248400"/>
            <a:ext cx="45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74961-6F0F-41D8-8531-29EC32A04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027D-73D2-4D7D-B83F-F67EEBB8E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BCB3-BA3C-467E-AFF1-EC86702E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5534F-BEF5-453D-BA52-7B8884E3A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8C2D9-4BC9-4090-8EFD-4500593B3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66E-996A-47B1-9E01-DC61F3661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ABEEC-5350-459A-8D36-B6C1A44F1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46A39-D12E-4038-8900-58246F641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0" y="0"/>
          <a:ext cx="9144000" cy="1123950"/>
        </p:xfrm>
        <a:graphic>
          <a:graphicData uri="http://schemas.openxmlformats.org/presentationml/2006/ole">
            <p:oleObj spid="_x0000_s1026" name="Image" r:id="rId15" imgW="10793651" imgH="1498413" progId="">
              <p:embed/>
            </p:oleObj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04800" y="609600"/>
            <a:ext cx="8839200" cy="5334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>
            <a:off x="9525" y="1114425"/>
            <a:ext cx="9144000" cy="762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3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7B6703-5872-4A00-92B0-E830C1888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38400" y="609600"/>
            <a:ext cx="6248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gray">
          <a:xfrm>
            <a:off x="8131175" y="25717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gray">
          <a:xfrm rot="5400000">
            <a:off x="8447088" y="-185738"/>
            <a:ext cx="273050" cy="860425"/>
          </a:xfrm>
          <a:prstGeom prst="moon">
            <a:avLst>
              <a:gd name="adj" fmla="val 21208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  <p:sldLayoutId id="21474836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848600" cy="1219200"/>
          </a:xfrm>
        </p:spPr>
        <p:txBody>
          <a:bodyPr/>
          <a:lstStyle/>
          <a:p>
            <a:pPr eaLnBrk="1" hangingPunct="1"/>
            <a:r>
              <a:rPr lang="en-P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r>
              <a:rPr lang="en-P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GIS and create a </a:t>
            </a:r>
            <a:r>
              <a:rPr lang="en-PH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shapefile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162800" y="358140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solidFill>
                <a:srgbClr val="030611"/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>
              <a:solidFill>
                <a:srgbClr val="03061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3"/>
          <p:cNvSpPr>
            <a:spLocks noChangeArrowheads="1" noChangeShapeType="1" noTextEdit="1"/>
          </p:cNvSpPr>
          <p:nvPr/>
        </p:nvSpPr>
        <p:spPr bwMode="gray">
          <a:xfrm>
            <a:off x="3962400" y="3962400"/>
            <a:ext cx="502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334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latin typeface="Calibri" pitchFamily="34" charset="0"/>
              </a:rPr>
              <a:t> </a:t>
            </a: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Download GPS data from your GPS device to a </a:t>
            </a: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computer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marL="914400" lvl="1" indent="-514350">
              <a:buNone/>
            </a:pPr>
            <a:r>
              <a:rPr lang="en-PH" sz="3200" dirty="0" smtClean="0">
                <a:solidFill>
                  <a:schemeClr val="tx1"/>
                </a:solidFill>
                <a:latin typeface="Calibri" pitchFamily="34" charset="0"/>
              </a:rPr>
              <a:t>(See </a:t>
            </a:r>
            <a:r>
              <a:rPr lang="en-PH" sz="3200" dirty="0" smtClean="0">
                <a:solidFill>
                  <a:schemeClr val="tx1"/>
                </a:solidFill>
                <a:latin typeface="Calibri" pitchFamily="34" charset="0"/>
              </a:rPr>
              <a:t>the GPS device manual for </a:t>
            </a:r>
            <a:r>
              <a:rPr lang="en-PH" sz="3200" dirty="0" smtClean="0">
                <a:solidFill>
                  <a:schemeClr val="tx1"/>
                </a:solidFill>
                <a:latin typeface="Calibri" pitchFamily="34" charset="0"/>
              </a:rPr>
              <a:t>instructions) </a:t>
            </a:r>
          </a:p>
          <a:p>
            <a:pPr marL="914400" lvl="1" indent="-514350">
              <a:buNone/>
            </a:pPr>
            <a:endParaRPr lang="en-PH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3200" b="1" dirty="0" smtClean="0">
              <a:latin typeface="Calibri" pitchFamily="34" charset="0"/>
              <a:cs typeface="Tahoma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3200" b="1" dirty="0" smtClean="0">
              <a:latin typeface="Calibri" pitchFamily="34" charset="0"/>
              <a:cs typeface="Tahoma" pitchFamily="34" charset="0"/>
            </a:endParaRPr>
          </a:p>
          <a:p>
            <a:pPr lvl="1" eaLnBrk="1" hangingPunct="1"/>
            <a:endParaRPr lang="en-US" sz="3200" b="1" dirty="0" smtClean="0">
              <a:latin typeface="Calibri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3200" b="1" dirty="0" smtClean="0">
              <a:latin typeface="Calibri" pitchFamily="34" charset="0"/>
            </a:endParaRPr>
          </a:p>
          <a:p>
            <a:pPr lvl="2" eaLnBrk="1" hangingPunct="1">
              <a:buFontTx/>
              <a:buChar char="-"/>
            </a:pPr>
            <a:endParaRPr lang="en-US" sz="3200" b="1" dirty="0" smtClean="0">
              <a:latin typeface="Calibri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latin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</a:rPr>
            </a:b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eaLnBrk="1" hangingPunct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2.  If the GPS data output is in text file format: </a:t>
            </a:r>
            <a:endParaRPr lang="en-US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Your GPS points should be organized with each field separated by tabs or commas. 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/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You must have at least an X coordinate field and a Y coordinate field</a:t>
            </a:r>
          </a:p>
          <a:p>
            <a:pPr lvl="1"/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 These fields can have any name. You may have as many additional fields as needed (e.g., ECA category or name of industry), but the X and Y fields are mandatory.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eaLnBrk="1" hangingPunct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3. Open a new spreadsheet (MS Excel, etc.) listing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your geographic coordinates in three columns: </a:t>
            </a:r>
            <a:endParaRPr lang="en-PH" sz="2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None/>
            </a:pPr>
            <a:r>
              <a:rPr lang="en-PH" b="1" dirty="0" smtClean="0">
                <a:latin typeface="Calibri" pitchFamily="34" charset="0"/>
              </a:rPr>
              <a:t>	</a:t>
            </a: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ID</a:t>
            </a:r>
          </a:p>
          <a:p>
            <a:pPr lvl="1">
              <a:buNone/>
            </a:pP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Longitude </a:t>
            </a: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(x-coordinate or Easting</a:t>
            </a: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lvl="1">
              <a:buNone/>
            </a:pP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Latitude </a:t>
            </a:r>
            <a:r>
              <a:rPr lang="en-PH" sz="2400" b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(y-coordinate or Northing). </a:t>
            </a:r>
            <a:endParaRPr lang="en-PH" sz="2400" b="1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lvl="0">
              <a:buNone/>
            </a:pPr>
            <a:r>
              <a:rPr lang="en-PH" sz="2400" dirty="0" smtClean="0">
                <a:solidFill>
                  <a:schemeClr val="tx1"/>
                </a:solidFill>
                <a:latin typeface="Calibri" pitchFamily="34" charset="0"/>
              </a:rPr>
              <a:t>		The </a:t>
            </a:r>
            <a:r>
              <a:rPr lang="en-PH" sz="2400" dirty="0" smtClean="0">
                <a:solidFill>
                  <a:schemeClr val="tx1"/>
                </a:solidFill>
                <a:latin typeface="Calibri" pitchFamily="34" charset="0"/>
              </a:rPr>
              <a:t>Longitude and Latitude columns must be in </a:t>
            </a:r>
            <a:r>
              <a:rPr lang="en-PH" sz="2400" dirty="0" smtClean="0">
                <a:solidFill>
                  <a:schemeClr val="tx1"/>
                </a:solidFill>
                <a:latin typeface="Calibri" pitchFamily="34" charset="0"/>
              </a:rPr>
              <a:t>	decimal </a:t>
            </a:r>
            <a:r>
              <a:rPr lang="en-PH" sz="2400" dirty="0" smtClean="0">
                <a:solidFill>
                  <a:schemeClr val="tx1"/>
                </a:solidFill>
                <a:latin typeface="Calibri" pitchFamily="34" charset="0"/>
              </a:rPr>
              <a:t>degrees and not in DMS (degrees, </a:t>
            </a:r>
            <a:r>
              <a:rPr lang="en-PH" sz="2400" dirty="0" smtClean="0">
                <a:solidFill>
                  <a:schemeClr val="tx1"/>
                </a:solidFill>
                <a:latin typeface="Calibri" pitchFamily="34" charset="0"/>
              </a:rPr>
              <a:t>	minutes</a:t>
            </a:r>
            <a:r>
              <a:rPr lang="en-PH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PH" sz="2400" dirty="0" smtClean="0">
                <a:solidFill>
                  <a:schemeClr val="tx1"/>
                </a:solidFill>
                <a:latin typeface="Calibri" pitchFamily="34" charset="0"/>
              </a:rPr>
              <a:t>	seconds)</a:t>
            </a:r>
          </a:p>
          <a:p>
            <a:pPr lvl="0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Save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the spreadsheet as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Comma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Delimited (.</a:t>
            </a:r>
            <a:r>
              <a:rPr lang="en-PH" sz="2800" b="1" dirty="0" err="1" smtClean="0">
                <a:solidFill>
                  <a:schemeClr val="tx1"/>
                </a:solidFill>
                <a:latin typeface="Calibri" pitchFamily="34" charset="0"/>
              </a:rPr>
              <a:t>csv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). Close Excel and CSV file. </a:t>
            </a:r>
            <a:r>
              <a:rPr lang="en-PH" sz="2800" b="1" dirty="0" err="1" smtClean="0">
                <a:solidFill>
                  <a:schemeClr val="tx1"/>
                </a:solidFill>
                <a:latin typeface="Calibri" pitchFamily="34" charset="0"/>
              </a:rPr>
              <a:t>MapWindow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 will not add the data if it is open elsewhere.</a:t>
            </a:r>
            <a:endParaRPr lang="en-US" sz="2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eaLnBrk="1" hangingPunct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Given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coordinate in DMS:</a:t>
            </a:r>
          </a:p>
          <a:p>
            <a:pPr>
              <a:buNone/>
            </a:pPr>
            <a:r>
              <a:rPr lang="en-PH" sz="2800" dirty="0" smtClean="0">
                <a:latin typeface="Calibri" pitchFamily="34" charset="0"/>
              </a:rPr>
              <a:t>	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N10°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17’40.8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”</a:t>
            </a:r>
            <a:endParaRPr lang="en-US" sz="2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Calculate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total number of seconds,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17’40.8” = (17*60 + 40.8) = 1060.8 seconds.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buNone/>
            </a:pP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fractional part is total number of seconds divided by 3600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1060.8 / 3600 = 0.294667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buNone/>
            </a:pP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Add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fractional degrees to whole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degrees: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10 + 0.294667 = 10.294667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>
              <a:buNone/>
            </a:pP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final result is </a:t>
            </a:r>
            <a:r>
              <a:rPr lang="en-PH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10.294667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P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degrees Latitude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lvl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 from DMS to Decimal Degree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Start </a:t>
            </a:r>
            <a:r>
              <a:rPr lang="en-PH" b="1" dirty="0" err="1" smtClean="0">
                <a:solidFill>
                  <a:schemeClr val="tx1"/>
                </a:solidFill>
                <a:latin typeface="Calibri" pitchFamily="34" charset="0"/>
              </a:rPr>
              <a:t>MapWindow</a:t>
            </a:r>
            <a:endParaRPr lang="en-PH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From </a:t>
            </a: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the toolbar look for a “Converters” menu on the </a:t>
            </a: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top </a:t>
            </a:r>
            <a:r>
              <a:rPr lang="en-P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if it’s not present, you’ll have to enable the “CSV to </a:t>
            </a:r>
            <a:r>
              <a:rPr lang="en-PH" sz="2800" dirty="0" err="1" smtClean="0">
                <a:solidFill>
                  <a:schemeClr val="tx1"/>
                </a:solidFill>
                <a:latin typeface="Calibri" pitchFamily="34" charset="0"/>
              </a:rPr>
              <a:t>Shapefile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converter” plug-in in the “Plug-ins”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menu)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Start </a:t>
            </a: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up the converter, select the input CSV file you save on excel to convert, and also select the comma as the field delimiter. </a:t>
            </a:r>
            <a:endParaRPr lang="en-PH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eaLnBrk="1" hangingPunct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en-P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 </a:t>
            </a: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Click </a:t>
            </a:r>
            <a:r>
              <a:rPr lang="en-PH" b="1" dirty="0" smtClean="0">
                <a:solidFill>
                  <a:schemeClr val="tx1"/>
                </a:solidFill>
                <a:latin typeface="Calibri" pitchFamily="34" charset="0"/>
              </a:rPr>
              <a:t>on “Open File”, then specify the data type and the X and Y coordinate fields.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(Checkboxes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at the bottom allow the options of adding coordinate columns to the attribute table, converting all the other fields in the CSV file into </a:t>
            </a:r>
            <a:r>
              <a:rPr lang="en-PH" sz="2800" dirty="0" err="1" smtClean="0">
                <a:solidFill>
                  <a:schemeClr val="tx1"/>
                </a:solidFill>
                <a:latin typeface="Calibri" pitchFamily="34" charset="0"/>
              </a:rPr>
              <a:t>shapefile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attributes, and loading the generated </a:t>
            </a:r>
            <a:r>
              <a:rPr lang="en-PH" sz="2800" dirty="0" err="1" smtClean="0">
                <a:solidFill>
                  <a:schemeClr val="tx1"/>
                </a:solidFill>
                <a:latin typeface="Calibri" pitchFamily="34" charset="0"/>
              </a:rPr>
              <a:t>shapefile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into the </a:t>
            </a:r>
            <a:r>
              <a:rPr lang="en-PH" sz="2800" dirty="0" err="1" smtClean="0">
                <a:solidFill>
                  <a:schemeClr val="tx1"/>
                </a:solidFill>
                <a:latin typeface="Calibri" pitchFamily="34" charset="0"/>
              </a:rPr>
              <a:t>MapWindow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display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.)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eaLnBrk="1" hangingPunct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marL="514350" lvl="0" indent="-514350">
              <a:buAutoNum type="arabicPeriod" startAt="5"/>
            </a:pP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Click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on Convert, specify the name and location for the </a:t>
            </a:r>
            <a:r>
              <a:rPr lang="en-PH" sz="2800" b="1" dirty="0" err="1" smtClean="0">
                <a:solidFill>
                  <a:schemeClr val="tx1"/>
                </a:solidFill>
                <a:latin typeface="Calibri" pitchFamily="34" charset="0"/>
              </a:rPr>
              <a:t>shapefile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 to be created, and </a:t>
            </a:r>
            <a:r>
              <a:rPr lang="en-PH" sz="2800" b="1" dirty="0" err="1" smtClean="0">
                <a:solidFill>
                  <a:schemeClr val="tx1"/>
                </a:solidFill>
                <a:latin typeface="Calibri" pitchFamily="34" charset="0"/>
              </a:rPr>
              <a:t>MapWindow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 will do the rest.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PH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514350" lvl="0" indent="-514350">
              <a:buNone/>
            </a:pPr>
            <a:r>
              <a:rPr lang="en-PH" sz="2800" b="1" dirty="0" smtClean="0">
                <a:latin typeface="Calibri" pitchFamily="34" charset="0"/>
              </a:rPr>
              <a:t>	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For polygon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data type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, the CSV to </a:t>
            </a:r>
            <a:r>
              <a:rPr lang="en-PH" sz="2800" dirty="0" err="1" smtClean="0">
                <a:solidFill>
                  <a:schemeClr val="tx1"/>
                </a:solidFill>
                <a:latin typeface="Calibri" pitchFamily="34" charset="0"/>
              </a:rPr>
              <a:t>Shapefile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Converter </a:t>
            </a:r>
            <a:r>
              <a:rPr lang="en-PH" sz="2800" dirty="0" err="1" smtClean="0">
                <a:solidFill>
                  <a:schemeClr val="tx1"/>
                </a:solidFill>
                <a:latin typeface="Calibri" pitchFamily="34" charset="0"/>
              </a:rPr>
              <a:t>plugin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will convert your data to a polygon </a:t>
            </a:r>
            <a:r>
              <a:rPr lang="en-PH" sz="2800" dirty="0" err="1" smtClean="0">
                <a:solidFill>
                  <a:schemeClr val="tx1"/>
                </a:solidFill>
                <a:latin typeface="Calibri" pitchFamily="34" charset="0"/>
              </a:rPr>
              <a:t>shapefile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 provided you specified in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the ID column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shape id for each polygon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en-PH" sz="2800" dirty="0" smtClean="0">
                <a:solidFill>
                  <a:schemeClr val="tx1"/>
                </a:solidFill>
                <a:latin typeface="Calibri" pitchFamily="34" charset="0"/>
              </a:rPr>
              <a:t> 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ID	  Longitude	  Latitude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123.900722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10.294667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123.900667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10.294694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123.900472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10.294806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123.900472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10.294694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eaLnBrk="1" hangingPunct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If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you want to do multiple polygons, then give each new polygon a new </a:t>
            </a:r>
            <a:r>
              <a:rPr lang="en-PH" sz="2800" b="1" dirty="0" smtClean="0">
                <a:solidFill>
                  <a:schemeClr val="tx1"/>
                </a:solidFill>
                <a:latin typeface="Calibri" pitchFamily="34" charset="0"/>
              </a:rPr>
              <a:t>ID:</a:t>
            </a:r>
            <a:endParaRPr lang="en-US" sz="2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sz="2000" dirty="0" smtClean="0">
                <a:solidFill>
                  <a:schemeClr val="tx1"/>
                </a:solidFill>
                <a:latin typeface="Calibri" pitchFamily="34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ID	  Longitude	  Latitude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123.900722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10.294667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123.900667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10.294694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123.900472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10.294806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123.900472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10.294694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2    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123.900806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10.295139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2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123.900833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10.295583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2	  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123.900361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10.295861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None/>
            </a:pP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2   	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123.900194</a:t>
            </a:r>
            <a:r>
              <a:rPr lang="en-PH" dirty="0" smtClean="0">
                <a:solidFill>
                  <a:schemeClr val="tx1"/>
                </a:solidFill>
                <a:latin typeface="Calibri" pitchFamily="34" charset="0"/>
              </a:rPr>
              <a:t>	  10.295389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096963"/>
          </a:xfrm>
        </p:spPr>
        <p:txBody>
          <a:bodyPr/>
          <a:lstStyle/>
          <a:p>
            <a:pPr eaLnBrk="1" hangingPunct="1"/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a File with X, Y coordinates to </a:t>
            </a:r>
            <a:r>
              <a:rPr lang="en-P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MapWindow</a:t>
            </a:r>
            <a:endParaRPr lang="en-US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7l">
  <a:themeElements>
    <a:clrScheme name="Office Theme 3">
      <a:dk1>
        <a:srgbClr val="132767"/>
      </a:dk1>
      <a:lt1>
        <a:srgbClr val="FFFFFF"/>
      </a:lt1>
      <a:dk2>
        <a:srgbClr val="184BB2"/>
      </a:dk2>
      <a:lt2>
        <a:srgbClr val="C0C0C0"/>
      </a:lt2>
      <a:accent1>
        <a:srgbClr val="22A2E2"/>
      </a:accent1>
      <a:accent2>
        <a:srgbClr val="81CFEB"/>
      </a:accent2>
      <a:accent3>
        <a:srgbClr val="FFFFFF"/>
      </a:accent3>
      <a:accent4>
        <a:srgbClr val="0E2057"/>
      </a:accent4>
      <a:accent5>
        <a:srgbClr val="ABCEEE"/>
      </a:accent5>
      <a:accent6>
        <a:srgbClr val="74BBD5"/>
      </a:accent6>
      <a:hlink>
        <a:srgbClr val="55ABA9"/>
      </a:hlink>
      <a:folHlink>
        <a:srgbClr val="DCCA4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E3558"/>
        </a:dk1>
        <a:lt1>
          <a:srgbClr val="FFFFFF"/>
        </a:lt1>
        <a:dk2>
          <a:srgbClr val="006666"/>
        </a:dk2>
        <a:lt2>
          <a:srgbClr val="969696"/>
        </a:lt2>
        <a:accent1>
          <a:srgbClr val="E3BE05"/>
        </a:accent1>
        <a:accent2>
          <a:srgbClr val="4BC77A"/>
        </a:accent2>
        <a:accent3>
          <a:srgbClr val="FFFFFF"/>
        </a:accent3>
        <a:accent4>
          <a:srgbClr val="0A2C4A"/>
        </a:accent4>
        <a:accent5>
          <a:srgbClr val="EFDBAA"/>
        </a:accent5>
        <a:accent6>
          <a:srgbClr val="43B46E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55238D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471C78"/>
        </a:accent4>
        <a:accent5>
          <a:srgbClr val="C3CCF4"/>
        </a:accent5>
        <a:accent6>
          <a:srgbClr val="D9943A"/>
        </a:accent6>
        <a:hlink>
          <a:srgbClr val="63C398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cdb2004167l</Template>
  <TotalTime>7723</TotalTime>
  <Words>386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Tahoma</vt:lpstr>
      <vt:lpstr>cdb2004167l</vt:lpstr>
      <vt:lpstr>Image</vt:lpstr>
      <vt:lpstr>Add a File with X, Y coordinates to MapWindow GIS and create a shapefile</vt:lpstr>
      <vt:lpstr>Add a File with X, Y coordinates to MapWindow</vt:lpstr>
      <vt:lpstr>Add a File with X, Y coordinates to MapWindow</vt:lpstr>
      <vt:lpstr>Add a File with X, Y coordinates to MapWindow</vt:lpstr>
      <vt:lpstr>Conversion from DMS to Decimal Degree </vt:lpstr>
      <vt:lpstr>Add a File with X, Y coordinates to MapWindow</vt:lpstr>
      <vt:lpstr>Add a File with X, Y coordinates to MapWindow</vt:lpstr>
      <vt:lpstr>Add a File with X, Y coordinates to MapWindow</vt:lpstr>
      <vt:lpstr>Add a File with X, Y coordinates to MapWindow</vt:lpstr>
      <vt:lpstr>Slide 10</vt:lpstr>
    </vt:vector>
  </TitlesOfParts>
  <Company>St. Cloud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htn</dc:creator>
  <cp:lastModifiedBy>htn</cp:lastModifiedBy>
  <cp:revision>594</cp:revision>
  <dcterms:created xsi:type="dcterms:W3CDTF">2007-04-09T16:05:13Z</dcterms:created>
  <dcterms:modified xsi:type="dcterms:W3CDTF">2010-10-26T07:03:05Z</dcterms:modified>
</cp:coreProperties>
</file>